
<file path=[Content_Types].xml><?xml version="1.0" encoding="utf-8"?>
<Types xmlns="http://schemas.openxmlformats.org/package/2006/content-types">
  <Default Extension="bin" ContentType="application/vnd.openxmlformats-officedocument.presentationml.printerSettings"/>
  <Default Extension="jpeg" ContentType="image/jpeg"/>
  <Default Extension="rels" ContentType="application/vnd.openxmlformats-package.relationships+xml"/>
  <Default Extension="xml" ContentType="application/xml"/>
  <Override PartName="/docProps/app.xml" ContentType="application/vnd.openxmlformats-officedocument.extended-properties+xml"/>
  <Override PartName="/docProps/core.xml" ContentType="application/vnd.openxmlformats-package.core-properties+xml"/>
  <Override PartName="/ppt/presProps.xml" ContentType="application/vnd.openxmlformats-officedocument.presentationml.presProps+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tableStyles.xml" ContentType="application/vnd.openxmlformats-officedocument.presentationml.tableStyles+xml"/>
  <Override PartName="/ppt/theme/theme1.xml" ContentType="application/vnd.openxmlformats-officedocument.theme+xml"/>
  <Override PartName="/ppt/viewProps.xml" ContentType="application/vnd.openxmlformats-officedocument.presentationml.viewProps+xml"/>
</Types>
</file>

<file path=_rels/.rels><?xml version='1.0' encoding='UTF-8' standalone='yes'?>
<Relationships xmlns="http://schemas.openxmlformats.org/package/2006/relationships"><Relationship Id="rId1" Type="http://schemas.openxmlformats.org/officeDocument/2006/relationships/officeDocument" Target="ppt/presentation.xml"/><Relationship Id="rId2" Type="http://schemas.openxmlformats.org/package/2006/relationships/metadata/thumbnail" Target="docProps/thumbnail.jpeg"/><Relationship Id="rId3" Type="http://schemas.openxmlformats.org/package/2006/relationships/metadata/core-properties" Target="docProps/core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7"/>
    <p:sldId id="257" r:id="rId8"/>
    <p:sldId id="258" r:id="rId9"/>
    <p:sldId id="259" r:id="rId10"/>
    <p:sldId id="260" r:id="rId11"/>
    <p:sldId id="261" r:id="rId12"/>
    <p:sldId id="262" r:id="rId13"/>
  </p:sldIdLst>
  <p:sldSz cx="12191695" cy="6858000" type="screen4x3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 snapToObjects="1">
      <p:cViewPr varScale="1">
        <p:scale>
          <a:sx n="124" d="100"/>
          <a:sy n="124" d="100"/>
        </p:scale>
        <p:origin x="-1512" y="-11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'1.0' encoding='UTF-8' standalone='yes'?>
<Relationships xmlns="http://schemas.openxmlformats.org/package/2006/relationships"><Relationship Id="rId1" Type="http://schemas.openxmlformats.org/officeDocument/2006/relationships/slideMaster" Target="slideMasters/slideMaster1.xml"/><Relationship Id="rId2" Type="http://schemas.openxmlformats.org/officeDocument/2006/relationships/printerSettings" Target="printerSettings/printerSettings1.bin"/><Relationship Id="rId3" Type="http://schemas.openxmlformats.org/officeDocument/2006/relationships/presProps" Target="presProps.xml"/><Relationship Id="rId4" Type="http://schemas.openxmlformats.org/officeDocument/2006/relationships/viewProps" Target="viewProps.xml"/><Relationship Id="rId5" Type="http://schemas.openxmlformats.org/officeDocument/2006/relationships/theme" Target="theme/theme1.xml"/><Relationship Id="rId6" Type="http://schemas.openxmlformats.org/officeDocument/2006/relationships/tableStyles" Target="tableStyles.xml"/><Relationship Id="rId7" Type="http://schemas.openxmlformats.org/officeDocument/2006/relationships/slide" Target="slides/slide1.xml"/><Relationship Id="rId8" Type="http://schemas.openxmlformats.org/officeDocument/2006/relationships/slide" Target="slides/slide2.xml"/><Relationship Id="rId9" Type="http://schemas.openxmlformats.org/officeDocument/2006/relationships/slide" Target="slides/slide3.xml"/><Relationship Id="rId10" Type="http://schemas.openxmlformats.org/officeDocument/2006/relationships/slide" Target="slides/slide4.xml"/><Relationship Id="rId11" Type="http://schemas.openxmlformats.org/officeDocument/2006/relationships/slide" Target="slides/slide5.xml"/><Relationship Id="rId12" Type="http://schemas.openxmlformats.org/officeDocument/2006/relationships/slide" Target="slides/slide6.xml"/><Relationship Id="rId13" Type="http://schemas.openxmlformats.org/officeDocument/2006/relationships/slide" Target="slides/slide7.xml"/></Relationships>
</file>

<file path=ppt/slideLayouts/_rels/slideLayout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'1.0' encoding='UTF-8' standalone='yes'?>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16807558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1092796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612223792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614314258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60648375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782244947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158736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2702771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12999818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4072656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89236939"/>
      </p:ext>
    </p:extLst>
  </p:cSld>
  <p:clrMapOvr>
    <a:masterClrMapping/>
  </p:clrMapOvr>
</p:sldLayout>
</file>

<file path=ppt/slideMasters/_rels/slideMaster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slideLayout" Target="../slideLayouts/slideLayout2.xml"/><Relationship Id="rId3" Type="http://schemas.openxmlformats.org/officeDocument/2006/relationships/slideLayout" Target="../slideLayouts/slideLayout3.xml"/><Relationship Id="rId4" Type="http://schemas.openxmlformats.org/officeDocument/2006/relationships/slideLayout" Target="../slideLayouts/slideLayout4.xml"/><Relationship Id="rId5" Type="http://schemas.openxmlformats.org/officeDocument/2006/relationships/slideLayout" Target="../slideLayouts/slideLayout5.xml"/><Relationship Id="rId6" Type="http://schemas.openxmlformats.org/officeDocument/2006/relationships/slideLayout" Target="../slideLayouts/slideLayout6.xml"/><Relationship Id="rId7" Type="http://schemas.openxmlformats.org/officeDocument/2006/relationships/slideLayout" Target="../slideLayouts/slideLayout7.xml"/><Relationship Id="rId8" Type="http://schemas.openxmlformats.org/officeDocument/2006/relationships/slideLayout" Target="../slideLayouts/slideLayout8.xml"/><Relationship Id="rId9" Type="http://schemas.openxmlformats.org/officeDocument/2006/relationships/slideLayout" Target="../slideLayouts/slideLayout9.xml"/><Relationship Id="rId10" Type="http://schemas.openxmlformats.org/officeDocument/2006/relationships/slideLayout" Target="../slideLayouts/slideLayout10.xml"/><Relationship Id="rId11" Type="http://schemas.openxmlformats.org/officeDocument/2006/relationships/slideLayout" Target="../slideLayouts/slideLayout11.xml"/><Relationship Id="rId12" Type="http://schemas.openxmlformats.org/officeDocument/2006/relationships/theme" Target="../theme/theme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CAD085-E8A6-8845-BD4E-CB4CCA059FC4}" type="datetimeFigureOut">
              <a:rPr lang="en-US" smtClean="0"/>
              <a:t>1/27/13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C1FF6DA9-008F-8B48-92A6-B652298478B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0997751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4572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457200" rtl="0" eaLnBrk="1" latinLnBrk="0" hangingPunct="1">
        <a:spcBef>
          <a:spcPct val="20000"/>
        </a:spcBef>
        <a:buFont typeface="Arial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457200" rtl="0" eaLnBrk="1" latinLnBrk="0" hangingPunct="1">
        <a:spcBef>
          <a:spcPct val="20000"/>
        </a:spcBef>
        <a:buFont typeface="Arial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457200" rtl="0" eaLnBrk="1" latinLnBrk="0" hangingPunct="1">
        <a:spcBef>
          <a:spcPct val="200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457200" rtl="0" eaLnBrk="1" latinLnBrk="0" hangingPunct="1">
        <a:spcBef>
          <a:spcPct val="20000"/>
        </a:spcBef>
        <a:buFont typeface="Arial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457200" rtl="0" eaLnBrk="1" latinLnBrk="0" hangingPunct="1">
        <a:spcBef>
          <a:spcPct val="20000"/>
        </a:spcBef>
        <a:buFont typeface="Arial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457200" rtl="0" eaLnBrk="1" latinLnBrk="0" hangingPunct="1">
        <a:spcBef>
          <a:spcPct val="200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2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3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4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5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6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_rels/slide7.xml.rels><?xml version='1.0' encoding='UTF-8' standalone='yes'?>
<Relationships xmlns="http://schemas.openxmlformats.org/package/2006/relationships"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1828800"/>
            <a:ext cx="10332720" cy="22860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>
                <a:solidFill>
                  <a:srgbClr val="FFFFFF"/>
                </a:solidFill>
              </a:rPr>
              <a:t>What changed when Claude Code SDK became Claude Agent SDK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731520" y="62636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A1A1AA"/>
                </a:solidFill>
              </a:rPr>
              <a:t>academy.kspl.tech | Koenig AI Academy</a:t>
            </a:r>
          </a:p>
        </p:txBody>
      </p:sp>
    </p:spTree>
  </p:cSld>
  <p:clrMapOvr>
    <a:masterClrMapping/>
  </p:clrMapOvr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11480"/>
            <a:ext cx="106984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</a:rPr>
              <a:t>Key facts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417320"/>
            <a:ext cx="10698480" cy="36576"/>
          </a:xfrm>
          <a:prstGeom prst="rect">
            <a:avLst/>
          </a:prstGeom>
          <a:solidFill>
            <a:srgbClr val="A1A1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60020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Package rename: npm moved to @anthropic-ai/claude-agent-sdk and Python moved to claude-agent-sdk.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624328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Opus 4.7 requires Agent SDK v0.2.111+, or older clients fail with thinking.type.enabled errors.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648456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TypeScript SDK bundles a native Claude Code binary, so a separate local install is not required.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672584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Provider routing uses env flags (Bedrock, Vertex, Foundry) instead of constructor arguments.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62636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A1A1AA"/>
                </a:solidFill>
              </a:rPr>
              <a:t>academy.kspl.tech | Koenig AI Academy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11480"/>
            <a:ext cx="106984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</a:rPr>
              <a:t>The rename isn't cosmetic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417320"/>
            <a:ext cx="10698480" cy="36576"/>
          </a:xfrm>
          <a:prstGeom prst="rect">
            <a:avLst/>
          </a:prstGeom>
          <a:solidFill>
            <a:srgbClr val="A1A1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60020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The rename separates Claude Code the app from the Agent SDK as a platform library for custom agents.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624328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Branding rules now prohibit shipping partner products as "Claude Code," so product naming must change too.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648456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SDK and model versions are now coupled more tightly, so teams need explicit SDK upgrade discipline.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672584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Session resume and built-in tool controls signal a production platform direction, not a demo-only SDK.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62636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A1A1AA"/>
                </a:solidFill>
              </a:rPr>
              <a:t>academy.kspl.tech | Koenig AI Academy</a:t>
            </a: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11480"/>
            <a:ext cx="106984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</a:rPr>
              <a:t>Install migration examples (visible)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417320"/>
            <a:ext cx="10698480" cy="36576"/>
          </a:xfrm>
          <a:prstGeom prst="rect">
            <a:avLst/>
          </a:prstGeom>
          <a:solidFill>
            <a:srgbClr val="A1A1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60020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TypeScript install path: npm uninstall @anthropic-ai/claude-code-sdk, then npm install @anthropic-ai/claude-agent-sdk.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624328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Python install path: pip uninstall claude-code, then pip install claude-agent-sdk.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648456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Verify installation versions in package.json or pip show before running production workloads.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672584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Keep rollback notes for pinned versions in case downstream services still reference old package names.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62636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A1A1AA"/>
                </a:solidFill>
              </a:rPr>
              <a:t>academy.kspl.tech | Koenig AI Academy</a:t>
            </a: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11480"/>
            <a:ext cx="106984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</a:rPr>
              <a:t>Import + query migration examples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417320"/>
            <a:ext cx="10698480" cy="36576"/>
          </a:xfrm>
          <a:prstGeom prst="rect">
            <a:avLst/>
          </a:prstGeom>
          <a:solidFill>
            <a:srgbClr val="A1A1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60020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Update TypeScript imports from @anthropic-ai/claude-code-sdk to @anthropic-ai/claude-agent-sdk.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624328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Update Python imports from claude_code_sdk to claude_agent_sdk and rename options to ClaudeAgentOptions.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648456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Run a minimal query() call with safe tools (for example Bash + Glob) to validate migration end to end.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672584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Confirm the final ResultMessage arrives and capture usage/session metadata for observability.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62636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A1A1AA"/>
                </a:solidFill>
              </a:rPr>
              <a:t>academy.kspl.tech | Koenig AI Academy</a:t>
            </a: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731520" y="411480"/>
            <a:ext cx="10698480" cy="100584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2800" b="1">
                <a:solidFill>
                  <a:srgbClr val="FFFFFF"/>
                </a:solidFill>
              </a:rPr>
              <a:t>Session resume example (production)</a:t>
            </a:r>
          </a:p>
        </p:txBody>
      </p:sp>
      <p:sp>
        <p:nvSpPr>
          <p:cNvPr id="3" name="Rectangle 2"/>
          <p:cNvSpPr/>
          <p:nvPr/>
        </p:nvSpPr>
        <p:spPr>
          <a:xfrm>
            <a:off x="731520" y="1417320"/>
            <a:ext cx="10698480" cy="36576"/>
          </a:xfrm>
          <a:prstGeom prst="rect">
            <a:avLst/>
          </a:prstGeom>
          <a:solidFill>
            <a:srgbClr val="A1A1AA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</a:p>
        </p:txBody>
      </p:sp>
      <p:sp>
        <p:nvSpPr>
          <p:cNvPr id="4" name="TextBox 3"/>
          <p:cNvSpPr txBox="1"/>
          <p:nvPr/>
        </p:nvSpPr>
        <p:spPr>
          <a:xfrm>
            <a:off x="731520" y="1600200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Capture session_id from the initial SystemMessage subtype init and persist it with run metadata.</a:t>
            </a:r>
          </a:p>
        </p:txBody>
      </p:sp>
      <p:sp>
        <p:nvSpPr>
          <p:cNvPr id="5" name="TextBox 4"/>
          <p:cNvSpPr txBox="1"/>
          <p:nvPr/>
        </p:nvSpPr>
        <p:spPr>
          <a:xfrm>
            <a:off x="731520" y="2624328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Use resume=session_id on the next query() call so the agent continues context without re-reading files.</a:t>
            </a:r>
          </a:p>
        </p:txBody>
      </p:sp>
      <p:sp>
        <p:nvSpPr>
          <p:cNvPr id="6" name="TextBox 5"/>
          <p:cNvSpPr txBox="1"/>
          <p:nvPr/>
        </p:nvSpPr>
        <p:spPr>
          <a:xfrm>
            <a:off x="731520" y="3648456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Store session JSONL under a managed path with retention controls, not an unmanaged developer home directory.</a:t>
            </a:r>
          </a:p>
        </p:txBody>
      </p:sp>
      <p:sp>
        <p:nvSpPr>
          <p:cNvPr id="7" name="TextBox 6"/>
          <p:cNvSpPr txBox="1"/>
          <p:nvPr/>
        </p:nvSpPr>
        <p:spPr>
          <a:xfrm>
            <a:off x="731520" y="4672584"/>
            <a:ext cx="1069848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700" b="0">
                <a:solidFill>
                  <a:srgbClr val="FFFFFF"/>
                </a:solidFill>
              </a:rPr>
              <a:t>  Include session resume tests in CI to prevent regressions during SDK and model upgrades.</a:t>
            </a:r>
          </a:p>
        </p:txBody>
      </p:sp>
      <p:sp>
        <p:nvSpPr>
          <p:cNvPr id="8" name="TextBox 7"/>
          <p:cNvSpPr txBox="1"/>
          <p:nvPr/>
        </p:nvSpPr>
        <p:spPr>
          <a:xfrm>
            <a:off x="731520" y="62636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A1A1AA"/>
                </a:solidFill>
              </a:rPr>
              <a:t>academy.kspl.tech | Koenig AI Academy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>
  <p:cSld>
    <p:bg>
      <p:bgPr>
        <a:solidFill>
          <a:srgbClr val="18181B"/>
        </a:solidFill>
        <a:effectLst/>
      </p:bgPr>
    </p:bg>
    <p:spTree>
      <p:nvGrpSpPr>
        <p:cNvPr id="1" name=""/>
        <p:cNvGrpSpPr/>
        <p:nvPr/>
      </p:nvGrpSpPr>
      <p:grpSpPr/>
      <p:sp>
        <p:nvSpPr>
          <p:cNvPr id="2" name="TextBox 1"/>
          <p:cNvSpPr txBox="1"/>
          <p:nvPr/>
        </p:nvSpPr>
        <p:spPr>
          <a:xfrm>
            <a:off x="914400" y="2011680"/>
            <a:ext cx="10332720" cy="91440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3400" b="1">
                <a:solidFill>
                  <a:srgbClr val="FFFFFF"/>
                </a:solidFill>
              </a:rPr>
              <a:t>Try it next</a:t>
            </a:r>
          </a:p>
        </p:txBody>
      </p:sp>
      <p:sp>
        <p:nvSpPr>
          <p:cNvPr id="3" name="TextBox 2"/>
          <p:cNvSpPr txBox="1"/>
          <p:nvPr/>
        </p:nvSpPr>
        <p:spPr>
          <a:xfrm>
            <a:off x="914400" y="3200400"/>
            <a:ext cx="10332720" cy="109728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sz="2000" b="0">
                <a:solidFill>
                  <a:srgbClr val="A1A1AA"/>
                </a:solidFill>
              </a:rPr>
              <a:t>Deploy a gateway with RBAC, rate limits, and JSONL auditing</a:t>
            </a:r>
          </a:p>
        </p:txBody>
      </p:sp>
      <p:sp>
        <p:nvSpPr>
          <p:cNvPr id="4" name="TextBox 3"/>
          <p:cNvSpPr txBox="1"/>
          <p:nvPr/>
        </p:nvSpPr>
        <p:spPr>
          <a:xfrm>
            <a:off x="731520" y="6263640"/>
            <a:ext cx="10698480" cy="365760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l"/>
            <a:r>
              <a:rPr sz="1000" b="0">
                <a:solidFill>
                  <a:srgbClr val="A1A1AA"/>
                </a:solidFill>
              </a:rPr>
              <a:t>academy.kspl.tech | Koenig AI Academy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>
    <a:spDef>
      <a:spPr/>
      <a:bodyPr/>
      <a:lstStyle/>
      <a:style>
        <a:lnRef idx="1">
          <a:schemeClr val="accent1"/>
        </a:lnRef>
        <a:fillRef idx="3">
          <a:schemeClr val="accent1"/>
        </a:fillRef>
        <a:effectRef idx="2">
          <a:schemeClr val="accent1"/>
        </a:effectRef>
        <a:fontRef idx="minor">
          <a:schemeClr val="lt1"/>
        </a:fontRef>
      </a:style>
    </a:spDef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</TotalTime>
  <Words>0</Words>
  <Application>Microsoft Macintosh PowerPoint</Application>
  <PresentationFormat>On-screen Show (4:3)</PresentationFormat>
  <Paragraphs>0</Paragraphs>
  <Slides>0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0</vt:i4>
      </vt:variant>
    </vt:vector>
  </HeadingPairs>
  <TitlesOfParts>
    <vt:vector size="1" baseType="lpstr">
      <vt:lpstr>Office Theme</vt:lpstr>
    </vt:vector>
  </TitlesOfParts>
  <Manager/>
  <Company/>
  <LinksUpToDate>false</LinksUpToDate>
  <SharedDoc>false</SharedDoc>
  <HyperlinkBase/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subject/>
  <dc:creator/>
  <cp:keywords/>
  <dc:description>generated using python-pptx</dc:description>
  <cp:lastModifiedBy>Steve Canny</cp:lastModifiedBy>
  <cp:revision>1</cp:revision>
  <dcterms:created xsi:type="dcterms:W3CDTF">2013-01-27T09:14:16Z</dcterms:created>
  <dcterms:modified xsi:type="dcterms:W3CDTF">2013-01-27T09:15:58Z</dcterms:modified>
  <cp:category/>
</cp:coreProperties>
</file>