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828800"/>
            <a:ext cx="12188952" cy="283464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92024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</a:rPr>
              <a:t>Cost-per-task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8346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0F4F8"/>
                </a:solidFill>
              </a:rPr>
              <a:t>Pricing vs. actual bill on real workloads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0" y="3931920"/>
            <a:ext cx="3931920" cy="45720"/>
          </a:xfrm>
          <a:prstGeom prst="rect">
            <a:avLst/>
          </a:prstGeom>
          <a:solidFill>
            <a:srgbClr val="E89C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0F4F8"/>
                </a:solidFill>
              </a:rPr>
              <a:t>Chapter 4  ·  Picking a Frontier Model — Q2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621792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7A94B2"/>
                </a:solidFill>
              </a:rPr>
              <a:t>Koenig AI Academy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Break-even analysis — when does the cheaper model flip?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713232"/>
            <a:ext cx="115488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C4DE"/>
                </a:solidFill>
              </a:rPr>
              <a:t>Category-9 complexity · ambiguous input · Gemini vs. Opus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188720"/>
          <a:ext cx="1133856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/>
                <a:gridCol w="2834640"/>
                <a:gridCol w="2834640"/>
                <a:gridCol w="2834640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Pipeline steps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Gemini cost/task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Opus cost/task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Winner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3 steps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$0.167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$0.473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Gemini (2.8×)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5 steps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$0.48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$1.10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Gemini (2.3×)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8 steps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$5.60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$5.61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⚖ Break-even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10 steps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$18.21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$12.24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Opus (33% cheaper)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5760" y="32004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2744"/>
                </a:solidFill>
              </a:rPr>
              <a:t>The break-even formula: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3611880"/>
            <a:ext cx="11155680" cy="54864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36576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break_even_steps  ≈  log(price_ratio) / log(det_A / det_B)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4343400"/>
            <a:ext cx="11338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</a:rPr>
              <a:t>Example: log(4.3) / log(0.78 / 0.64) ≈ 8.3 steps at category-9 complexity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4846320"/>
            <a:ext cx="11338560" cy="68580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48920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7A3A00"/>
                </a:solidFill>
              </a:rPr>
              <a:t>⚠  Any multi-agent coding or reasoning system with error handling + planning routinely reaches 8–12 action steps. Verify your step count before assuming Gemini wins.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Hands-on — Build your cost-per-task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713232"/>
            <a:ext cx="115488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C4DE"/>
                </a:solidFill>
              </a:rPr>
              <a:t>Use your Chapter 2 benchmark token counts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47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400"/>
              </a:spcBef>
            </a:pPr>
            <a:r>
              <a:rPr sz="1500">
                <a:solidFill>
                  <a:srgbClr val="1E293B"/>
                </a:solidFill>
              </a:rPr>
              <a:t>▸  TOKEN COUNTS (from Ch. 2 benchmark):  system prompt tokens · message tokens · tool definition tokens · output tokens · pipeline steps</a:t>
            </a:r>
          </a:p>
          <a:p>
            <a:pPr algn="l">
              <a:spcBef>
                <a:spcPts val="400"/>
              </a:spcBef>
            </a:pPr>
            <a:r>
              <a:rPr sz="1500">
                <a:solidFill>
                  <a:srgbClr val="1E293B"/>
                </a:solidFill>
              </a:rPr>
              <a:t>▸  CACHING:  Is system prompt ≥ 1024 tokens?  Estimated cache hit rate (80% if calls within 5 min; 40% if irregular)</a:t>
            </a:r>
          </a:p>
          <a:p>
            <a:pPr algn="l">
              <a:spcBef>
                <a:spcPts val="400"/>
              </a:spcBef>
            </a:pPr>
            <a:r>
              <a:rPr sz="1500">
                <a:solidFill>
                  <a:srgbClr val="1E293B"/>
                </a:solidFill>
              </a:rPr>
              <a:t>▸  DETERMINISM SCORES (from Ch. 2):  Opus 4.7 — ____%   ·   GPT-5.5 — ____%   ·   Gemini — ____%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3520440"/>
            <a:ext cx="11338560" cy="128016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356616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input_cost  = (sys_prompt × (1 − cache_rate) × INPUT_PRICE) + (sys_prompt × cache_rate × CACHE_PRICE)
            + (msg_tokens + tool_tokens) × INPUT_PRICE
retry_mult  = 1 / (determinism ^ pipeline_steps)
cost_per_task = (input_cost + output_tokens × OUTPUT_PRICE) × retry_mult × steps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4937760"/>
            <a:ext cx="113385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D7D6B"/>
                </a:solidFill>
              </a:rPr>
              <a:t>✓ Done when: token counts are from actual runs · cache rate reflects your call pattern · cost-per-task accounts for retries with measured determinism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645920"/>
            <a:ext cx="12188952" cy="329184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73736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Try it next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2651760"/>
            <a:ext cx="8503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 i="0">
                <a:solidFill>
                  <a:srgbClr val="F0F4F8"/>
                </a:solidFill>
              </a:rPr>
              <a:t>Open the cost estimator spreadsheet
Fill in your token counts from Chapter 2
Calculate cost-per-task for all 3 models
Identify your break-even step count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0" y="4617720"/>
            <a:ext cx="3931920" cy="45720"/>
          </a:xfrm>
          <a:prstGeom prst="rect">
            <a:avLst/>
          </a:prstGeom>
          <a:solidFill>
            <a:srgbClr val="E89C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4846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B0C4DE"/>
                </a:solidFill>
              </a:rPr>
              <a:t>You've completed all four analytical chapters. Next: the capstone project
Synthesise your scorecard + determinism + context + cost into a model-selection memo.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621792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7A94B2"/>
                </a:solidFill>
              </a:rPr>
              <a:t>Chapter 4  ·  Koenig AI Academy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What you'll be able to do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713232"/>
            <a:ext cx="115488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C4DE"/>
                </a:solidFill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4712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400"/>
              </a:spcBef>
            </a:pPr>
            <a:r>
              <a:rPr sz="1700">
                <a:solidFill>
                  <a:srgbClr val="1E293B"/>
                </a:solidFill>
              </a:rPr>
              <a:t>▸  Calculate cost-per-task from token counts and retry rates — not just $/M token list pricing</a:t>
            </a:r>
          </a:p>
          <a:p>
            <a:pPr algn="l">
              <a:spcBef>
                <a:spcPts val="400"/>
              </a:spcBef>
            </a:pPr>
            <a:r>
              <a:rPr sz="1700">
                <a:solidFill>
                  <a:srgbClr val="1E293B"/>
                </a:solidFill>
              </a:rPr>
              <a:t>▸  Account for prompt caching, tool-call overhead, and retry costs in a realistic cost model</a:t>
            </a:r>
          </a:p>
          <a:p>
            <a:pPr algn="l">
              <a:spcBef>
                <a:spcPts val="400"/>
              </a:spcBef>
            </a:pPr>
            <a:r>
              <a:rPr sz="1700">
                <a:solidFill>
                  <a:srgbClr val="1E293B"/>
                </a:solidFill>
              </a:rPr>
              <a:t>▸  Compare total cost of ownership across Opus 4.7, GPT-5.5, and Gemini 3.1 Pro for three workload archetypes</a:t>
            </a:r>
          </a:p>
          <a:p>
            <a:pPr algn="l">
              <a:spcBef>
                <a:spcPts val="400"/>
              </a:spcBef>
            </a:pPr>
            <a:r>
              <a:rPr sz="1700">
                <a:solidFill>
                  <a:srgbClr val="1E293B"/>
                </a:solidFill>
              </a:rPr>
              <a:t>▸  Build a break-even analysis: at what reliability delta does the cheaper model become more expensive?</a:t>
            </a:r>
          </a:p>
          <a:p>
            <a:pPr algn="l">
              <a:spcBef>
                <a:spcPts val="400"/>
              </a:spcBef>
            </a:pPr>
            <a:r>
              <a:rPr sz="1700">
                <a:solidFill>
                  <a:srgbClr val="1E293B"/>
                </a:solidFill>
              </a:rPr>
              <a:t>▸  Spot the pricing surprises that catch builders off-guard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Why pricing pages are misleading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188720"/>
          <a:ext cx="502920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  <a:gridCol w="1676400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Input $/M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Output $/M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Opus 4.7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$15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$75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GPT-5.5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$40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Gemini 3.1 Pro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$3.50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$10.50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60720" y="1188720"/>
            <a:ext cx="6035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2744"/>
                </a:solidFill>
              </a:rPr>
              <a:t>This table omits 5 factors that dominate real bills: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20" y="1691640"/>
            <a:ext cx="603504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400"/>
              </a:spcBef>
            </a:pPr>
            <a:r>
              <a:rPr sz="1400">
                <a:solidFill>
                  <a:srgbClr val="1E293B"/>
                </a:solidFill>
              </a:rPr>
              <a:t>▸  Retry rate — failed outputs require full re-calls</a:t>
            </a:r>
          </a:p>
          <a:p>
            <a:pPr algn="l">
              <a:spcBef>
                <a:spcPts val="400"/>
              </a:spcBef>
            </a:pPr>
            <a:r>
              <a:rPr sz="1400">
                <a:solidFill>
                  <a:srgbClr val="1E293B"/>
                </a:solidFill>
              </a:rPr>
              <a:t>▸  Prompt cache hit rate — cached vs. full-price tokens</a:t>
            </a:r>
          </a:p>
          <a:p>
            <a:pPr algn="l">
              <a:spcBef>
                <a:spcPts val="400"/>
              </a:spcBef>
            </a:pPr>
            <a:r>
              <a:rPr sz="1400">
                <a:solidFill>
                  <a:srgbClr val="1E293B"/>
                </a:solidFill>
              </a:rPr>
              <a:t>▸  Tool-call token overhead — schemas billed per call</a:t>
            </a:r>
          </a:p>
          <a:p>
            <a:pPr algn="l">
              <a:spcBef>
                <a:spcPts val="400"/>
              </a:spcBef>
            </a:pPr>
            <a:r>
              <a:rPr sz="1400">
                <a:solidFill>
                  <a:srgbClr val="1E293B"/>
                </a:solidFill>
              </a:rPr>
              <a:t>▸  Output amplification — multi-step output becomes next input</a:t>
            </a:r>
          </a:p>
          <a:p>
            <a:pPr algn="l">
              <a:spcBef>
                <a:spcPts val="400"/>
              </a:spcBef>
            </a:pPr>
            <a:r>
              <a:rPr sz="1400">
                <a:solidFill>
                  <a:srgbClr val="1E293B"/>
                </a:solidFill>
              </a:rPr>
              <a:t>▸  Context-depth degradation — verification calls at high depth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The real cost-per-task formula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188720"/>
            <a:ext cx="11247120" cy="2926080"/>
          </a:xfrm>
          <a:prstGeom prst="rect">
            <a:avLst/>
          </a:prstGeom>
          <a:solidFill>
            <a:srgbClr val="1A2744"/>
          </a:solidFill>
          <a:ln w="25400">
            <a:solidFill>
              <a:srgbClr val="0D7D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7899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cost_per_task  =  (
    prompt_tokens_uncached  ×  input_price
  + prompt_tokens_cached    ×  cache_price
  + output_tokens           ×  output_price
  + tool_tokens             ×  input_price
)  ×  ( 1 / determinism_rate ) ^ pipeline_steps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251960"/>
            <a:ext cx="11247120" cy="914400"/>
          </a:xfrm>
          <a:prstGeom prst="rect">
            <a:avLst/>
          </a:prstGeom>
          <a:solidFill>
            <a:srgbClr val="E89C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4315968"/>
            <a:ext cx="108813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E293B"/>
                </a:solidFill>
              </a:rPr>
              <a:t>⚡  ( 1 / determinism ) ^ pipeline_steps  is the retry multiplier — the single biggest divergence between pricing page and actual bill.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Retry amplification — 3-step pipeline, category-5 complexity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14300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2744"/>
                </a:solidFill>
              </a:rPr>
              <a:t>Baseline: no retries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508760"/>
          <a:ext cx="1133856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/>
                <a:gridCol w="2834640"/>
                <a:gridCol w="2834640"/>
                <a:gridCol w="2834640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Per-run cost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Expected runs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Cost-per-task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Opus 4.7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$0.225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1.20×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$0.270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GPT-5.5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$0.138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1.37×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$0.189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Gemini 3.1 Pro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$0.044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1.69×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$0.074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5760" y="3017520"/>
            <a:ext cx="11338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D7D6B"/>
                </a:solidFill>
              </a:rPr>
              <a:t>Pricing-page gap: 5× cheaper  →  Actual cost-per-task gap: 3.6×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3520440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2744"/>
                </a:solidFill>
              </a:rPr>
              <a:t>At category-9 complexity (ambiguous input):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65760" y="3886200"/>
          <a:ext cx="1133856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712"/>
                <a:gridCol w="2267712"/>
                <a:gridCol w="2267712"/>
                <a:gridCol w="2267712"/>
                <a:gridCol w="2267712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300">
                          <a:solidFill>
                            <a:srgbClr val="FFFFFF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>
                          <a:solidFill>
                            <a:srgbClr val="FFFFFF"/>
                          </a:solidFill>
                        </a:rPr>
                        <a:t>Determinism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>
                          <a:solidFill>
                            <a:srgbClr val="FFFFFF"/>
                          </a:solidFill>
                        </a:rPr>
                        <a:t>3-step success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>
                          <a:solidFill>
                            <a:srgbClr val="FFFFFF"/>
                          </a:solidFill>
                        </a:rPr>
                        <a:t>Calls needed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>
                          <a:solidFill>
                            <a:srgbClr val="FFFFFF"/>
                          </a:solidFill>
                        </a:rPr>
                        <a:t>Cost-per-task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Opus 4.7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78%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47%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2.1×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$0.473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GPT-5.5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74%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41%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2.4×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$0.331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Gemini 3.1 Pro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64%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26%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3.8×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$0.167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The inversion — 10-step pipeline, category-9 complexity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713232"/>
            <a:ext cx="115488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C4DE"/>
                </a:solidFill>
              </a:rPr>
              <a:t>Cheapest-per-token model becomes most expensive per task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188720"/>
          <a:ext cx="1133856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712"/>
                <a:gridCol w="2267712"/>
                <a:gridCol w="2267712"/>
                <a:gridCol w="2267712"/>
                <a:gridCol w="2267712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500">
                          <a:solidFill>
                            <a:srgbClr val="FFFFFF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500">
                          <a:solidFill>
                            <a:srgbClr val="FFFFFF"/>
                          </a:solidFill>
                        </a:rPr>
                        <a:t>Det./step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500">
                          <a:solidFill>
                            <a:srgbClr val="FFFFFF"/>
                          </a:solidFill>
                        </a:rPr>
                        <a:t>10-step success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500">
                          <a:solidFill>
                            <a:srgbClr val="FFFFFF"/>
                          </a:solidFill>
                        </a:rPr>
                        <a:t>Expected runs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500">
                          <a:solidFill>
                            <a:srgbClr val="FFFFFF"/>
                          </a:solidFill>
                        </a:rPr>
                        <a:t>Cost-per-task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Opus 4.7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78%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8.3%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12.0×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$12.24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GPT-5.5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74%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5.1%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19.6×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$12.54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Gemini 3.1 Pro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64%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1.15%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86.7×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$18.21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65760" y="3154680"/>
            <a:ext cx="11338560" cy="128016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32004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7A3A00"/>
                </a:solidFill>
              </a:rPr>
              <a:t>🔥  Gemini — 4.3× cheaper per token — costs 49% MORE per successful task at 10 steps.
The break-even is 8–9 steps. Most production coding agents routinely hit 8–12 action steps.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4663440"/>
            <a:ext cx="11338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4748B"/>
                </a:solidFill>
              </a:rPr>
              <a:t>Why exponential: retry multiplier = (1 / determinism)^n   ·   14-point det. gap → 1.8× diff at 3 steps → 7.2× diff at 10 steps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Prompt caching — the underrated cost lever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713232"/>
            <a:ext cx="115488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C4DE"/>
                </a:solidFill>
              </a:rPr>
              <a:t>10K-token system prompt · 10K calls/day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188720"/>
          <a:ext cx="1133856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/>
                <a:gridCol w="2834640"/>
                <a:gridCol w="2834640"/>
                <a:gridCol w="2834640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Without caching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With caching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400">
                          <a:solidFill>
                            <a:srgbClr val="FFFFFF"/>
                          </a:solidFill>
                        </a:rPr>
                        <a:t>Daily savings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Opus 4.7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$1,500/day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$150/day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$1,350/day ✓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GPT-5.5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$1,000/day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$500/day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$500/day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Gemini 3.1 Pro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$350/day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$100/day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>
                          <a:solidFill>
                            <a:srgbClr val="1E293B"/>
                          </a:solidFill>
                        </a:rPr>
                        <a:t>$250/day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5760" y="3017520"/>
            <a:ext cx="113385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E293B"/>
                </a:solidFill>
              </a:rPr>
              <a:t>Anthropic: 90% discount on cached tokens  (5-min TTL, ≥1024 token min)
OpenAI: 50% discount (automatic prefix caching, 128-token min)
Google: explicit cache creation via API, configurable TTL, competitive pricing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4251960"/>
            <a:ext cx="11338560" cy="6858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4297680"/>
            <a:ext cx="11155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D7D6B"/>
                </a:solidFill>
              </a:rPr>
              <a:t>⚡  With caching, the Gemini-vs-Opus input cost gap shrinks from 4× to ~1.5× on large, reusable system prompts. Caching is often the highest-leverage optimization.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Workload Archetype A — Coding Agent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713232"/>
            <a:ext cx="115488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C4DE"/>
                </a:solidFill>
              </a:rPr>
              <a:t>Multi-step · tool-heavy · 5 pipeline steps · 8K system prompt cached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188720"/>
          <a:ext cx="1133856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9520"/>
                <a:gridCol w="3779520"/>
                <a:gridCol w="3779520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500">
                          <a:solidFill>
                            <a:srgbClr val="FFFFFF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500">
                          <a:solidFill>
                            <a:srgbClr val="FFFFFF"/>
                          </a:solidFill>
                        </a:rPr>
                        <a:t>5-step success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500">
                          <a:solidFill>
                            <a:srgbClr val="FFFFFF"/>
                          </a:solidFill>
                        </a:rPr>
                        <a:t>Cost/successful task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Opus 4.7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47%  (0.86⁵)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~$1.10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GPT-5.5 + strict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70%  (0.93⁵)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~$0.79  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Gemini 3.1 Pro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31%  (0.79⁵)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E293B"/>
                          </a:solidFill>
                        </a:rPr>
                        <a:t>~$0.48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65760" y="3108960"/>
            <a:ext cx="11338560" cy="73152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320040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B5E20"/>
                </a:solidFill>
              </a:rPr>
              <a:t>★ Winner: GPT-5.5 with strict:true JSON schema — 40% cheaper than Opus 4.7 with near-comparable reliability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402336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4748B"/>
                </a:solidFill>
              </a:rPr>
              <a:t>Note: Gemini's 31% pipeline success requires significant retry infrastructure — weigh engineering cost before accepting the lower inference price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73152"/>
            <a:ext cx="115488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Workload Archetypes B &amp; C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097280"/>
            <a:ext cx="5577840" cy="3108960"/>
          </a:xfrm>
          <a:prstGeom prst="rect">
            <a:avLst/>
          </a:prstGeom>
          <a:solidFill>
            <a:srgbClr val="FFFFFF"/>
          </a:solidFill>
          <a:ln w="19050">
            <a:solidFill>
              <a:srgbClr val="0D7D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188720"/>
            <a:ext cx="5303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2744"/>
                </a:solidFill>
              </a:rPr>
              <a:t>B — Document Q&amp;A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572768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4748B"/>
                </a:solidFill>
              </a:rPr>
              <a:t>80K token doc · 1 step · no pipeline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5760" y="1920240"/>
          <a:ext cx="548640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300">
                          <a:solidFill>
                            <a:srgbClr val="FFFFFF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>
                          <a:solidFill>
                            <a:srgbClr val="FFFFFF"/>
                          </a:solidFill>
                        </a:rPr>
                        <a:t>Cost/call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Opus 4.7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$1.245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GPT-5.5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$0.824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Gemini 3.1 Pro ★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>
                          <a:solidFill>
                            <a:srgbClr val="1E293B"/>
                          </a:solidFill>
                        </a:rPr>
                        <a:t>$0.287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5760" y="3200400"/>
            <a:ext cx="5486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B5E20"/>
                </a:solidFill>
              </a:rPr>
              <a:t>★ Gemini wins — 4.3× cheaper, no pipeline to amplify retries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60" y="1097280"/>
            <a:ext cx="5577840" cy="3108960"/>
          </a:xfrm>
          <a:prstGeom prst="rect">
            <a:avLst/>
          </a:prstGeom>
          <a:solidFill>
            <a:srgbClr val="FFFFFF"/>
          </a:solidFill>
          <a:ln w="19050">
            <a:solidFill>
              <a:srgbClr val="0D7D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46520" y="1188720"/>
            <a:ext cx="5303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2744"/>
                </a:solidFill>
              </a:rPr>
              <a:t>C — High-Volume Classification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1572768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4748B"/>
                </a:solidFill>
              </a:rPr>
              <a:t>10M items/month · 300 tokens/item · cached 1K prompt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309360" y="1920240"/>
          <a:ext cx="557784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9280"/>
                <a:gridCol w="1859280"/>
                <a:gridCol w="1859280"/>
              </a:tblGrid>
              <a:tr h="384048">
                <a:tc>
                  <a:txBody>
                    <a:bodyPr/>
                    <a:lstStyle/>
                    <a:p>
                      <a:pPr algn="ctr"/>
                      <a:r>
                        <a:rPr b="1" sz="1200">
                          <a:solidFill>
                            <a:srgbClr val="FFFFFF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200">
                          <a:solidFill>
                            <a:srgbClr val="FFFFFF"/>
                          </a:solidFill>
                        </a:rPr>
                        <a:t>Monthly (cached)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200">
                          <a:solidFill>
                            <a:srgbClr val="FFFFFF"/>
                          </a:solidFill>
                        </a:rPr>
                        <a:t>5% retry</a:t>
                      </a:r>
                    </a:p>
                  </a:txBody>
                  <a:tcPr>
                    <a:solidFill>
                      <a:srgbClr val="1A27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Opus 4.7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~$227K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~$239K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GPT-5.5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~$151K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~$160K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Gemini 3.1 Pro ★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~$52K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1E293B"/>
                          </a:solidFill>
                        </a:rPr>
                        <a:t>~$56K</a:t>
                      </a:r>
                    </a:p>
                  </a:txBody>
                  <a:tcPr>
                    <a:solidFill>
                      <a:srgbClr val="F0F4F8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309360" y="3200400"/>
            <a:ext cx="5577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B5E20"/>
                </a:solidFill>
              </a:rPr>
              <a:t>★ Gemini decisive — saves $175K/mo vs. Opus;
96–100% det. on flat schema eliminates retry gap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" y="4343400"/>
            <a:ext cx="11612880" cy="502920"/>
          </a:xfrm>
          <a:prstGeom prst="rect">
            <a:avLst/>
          </a:prstGeom>
          <a:solidFill>
            <a:srgbClr val="1A27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4389120"/>
            <a:ext cx="11247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Unified lesson: Gemini → simple schema / high-volume / long-context retrieval  ·  GPT-5.5 strict → complex tool pipelines  ·  Opus 4.7 → non-negotiable determinism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D7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