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754880"/>
            <a:ext cx="12188952" cy="73152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9687"/>
                </a:solidFill>
              </a:rPr>
              <a:t>Chapter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737360"/>
            <a:ext cx="10698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</a:rPr>
              <a:t>Tool-use Determinism
Our 10×3×5 Benchmark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49039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B0C4DE"/>
                </a:solidFill>
              </a:rPr>
              <a:t>Picking a Frontier Model — Q2 2026  ·  Koenig AI Academy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CCD6E8"/>
                </a:solidFill>
              </a:rPr>
              <a:t>By the end of this chapter you can measure structural stability across runs,
run the benchmark, and pick the right model for your reliability budget.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Interpreting Your Benchmark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Apply thresholds to your specific prompt categories, not the average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10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417320"/>
            <a:ext cx="1645920" cy="731520"/>
          </a:xfrm>
          <a:prstGeom prst="rect">
            <a:avLst/>
          </a:prstGeom>
          <a:solidFill>
            <a:srgbClr val="1B87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41732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98–100%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94560" y="143560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Near-deterministic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1801368"/>
            <a:ext cx="9509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Safe for strict pipelines. No special handling needed.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331720"/>
            <a:ext cx="1645920" cy="73152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233172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90–97%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235000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High reliability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94560" y="2715768"/>
            <a:ext cx="9509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Acceptable for most workloads. Add output validation; plan ~1-in-10 retries.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246120"/>
            <a:ext cx="1645920" cy="731520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324612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80–89%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94560" y="326440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Moderate reliability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3630168"/>
            <a:ext cx="9509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Monitor in production. Enable schema enforcement; set retry budget.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4160520"/>
            <a:ext cx="1645920" cy="73152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416052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70–79%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94560" y="4178807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Borderline / fragile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94560" y="4544568"/>
            <a:ext cx="9509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Requires retry logic + fallback. Calculate cost impact before committing.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5074920"/>
            <a:ext cx="1645920" cy="73152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507492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&lt;70%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94560" y="5093207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Unreliable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94560" y="5458968"/>
            <a:ext cx="9509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Do not use without additional guardrails (output parsers, constrained generation).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6035040"/>
            <a:ext cx="11430000" cy="50292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02920" y="6062472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01B3C"/>
                </a:solidFill>
              </a:rPr>
              <a:t>⚡  A model with 95% avg determinism may have 70% on your specific prompt type — always benchmark your own prompts.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Hands-on Exercise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Run the 10×3×5 benchmark on 2 prompts from your own use case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11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1417320"/>
            <a:ext cx="3749039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" y="1417320"/>
            <a:ext cx="3749039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79" y="1472184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Step 1  ·  Install the runner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920240"/>
            <a:ext cx="35204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1A1A2E"/>
                </a:solidFill>
              </a:rPr>
              <a:t>pip install anthropic openai google-generativeai
git clone &lt;internal-benchmark-repo&gt;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70248" y="1417320"/>
            <a:ext cx="3749039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70248" y="1417320"/>
            <a:ext cx="3749039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61688" y="1472184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Step 2  ·  Write 2 prompts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7408" y="1920240"/>
            <a:ext cx="35204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1A1A2E"/>
                </a:solidFill>
              </a:rPr>
              <a:t>Use prompts from your actual use case. At least one should
have a schema with ≥4 required fields.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20456" y="1417320"/>
            <a:ext cx="3749039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220456" y="1417320"/>
            <a:ext cx="3749039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11896" y="1472184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Step 3  ·  Run 5 times at temp=0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57616" y="1920240"/>
            <a:ext cx="35204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1A1A2E"/>
                </a:solidFill>
              </a:rPr>
              <a:t>Minimum 2 models (Opus 4.7 + GPT-5.5). Record
determinism scores and structural mismatches.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24728" y="3794760"/>
            <a:ext cx="3749039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824728" y="3794760"/>
            <a:ext cx="3749039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16168" y="3849624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Step 4  ·  Identify failure type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61888" y="4297680"/>
            <a:ext cx="35204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1A1A2E"/>
                </a:solidFill>
              </a:rPr>
              <a:t>Run extract_key_structure() on divergent outputs.
Classify: key omission, type mismatch, extra keys, etc.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874519" y="3794760"/>
            <a:ext cx="3749039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874519" y="3794760"/>
            <a:ext cx="3749039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965960" y="3849624"/>
            <a:ext cx="35661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Step 5  ·  State your verdict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11679" y="4297680"/>
            <a:ext cx="35204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>
                <a:solidFill>
                  <a:srgbClr val="1A1A2E"/>
                </a:solidFill>
              </a:rPr>
              <a:t>≥90% → safe zone  |  &lt;90% → apply schema enforcement
or plan for retry logic before production deploy.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6172200"/>
            <a:ext cx="11430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⏱  ~30 minutes total (15 min setup · 15 min analysis)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0"/>
            <a:ext cx="12188952" cy="73152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009687"/>
                </a:solidFill>
              </a:rPr>
              <a:t>Try it next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</a:rPr>
              <a:t>Run the 10×3×5 benchmark
on your own prompts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200400"/>
            <a:ext cx="3657600" cy="36576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218688"/>
            <a:ext cx="3474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📋  Benchmark runner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639312"/>
            <a:ext cx="3520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D6E8"/>
                </a:solidFill>
              </a:rPr>
              <a:t>Copy the structural_hash script from Chapter 2 and run it on 2 real prompts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3200400"/>
            <a:ext cx="3657600" cy="36576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89120" y="3218688"/>
            <a:ext cx="3474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📊  Compare 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3639312"/>
            <a:ext cx="3520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D6E8"/>
                </a:solidFill>
              </a:rPr>
              <a:t>Record your scores, classify any structural mismatches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38160" y="3200400"/>
            <a:ext cx="3657600" cy="36576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0" y="3218688"/>
            <a:ext cx="3474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⚡  Apply findings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3639312"/>
            <a:ext cx="3520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CCD6E8"/>
                </a:solidFill>
              </a:rPr>
              <a:t>Enable strict: true or reduce pipeline depth before shipping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75488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0C4DE"/>
                </a:solidFill>
              </a:rPr>
              <a:t>Up next → Chapter 3: Long-context behavior — needle-in-haystack at 50K, 200K, and 500K token depths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48640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7088AA"/>
                </a:solidFill>
              </a:rPr>
              <a:t>Picking a Frontier Model — Q2 2026  ·  Koenig AI Academy  ·  academy.kspl.tech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What Is Tool-use Determinism?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Not accuracy. Not latency. Structural stability.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2 / 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41732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1A1A2E"/>
                </a:solidFill>
              </a:rPr>
              <a:t>The probability that the same prompt produces a structurally equivalent
tool call or JSON output across independent inference runs — controlling for temperature.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468880"/>
            <a:ext cx="5577840" cy="41148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487168"/>
            <a:ext cx="5394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926080"/>
            <a:ext cx="53949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✓  Fraction of N runs with matching key structure</a:t>
            </a:r>
          </a:p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✓  A production reliability signal</a:t>
            </a:r>
          </a:p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✓  Measurable empirically at temperature=0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468880"/>
            <a:ext cx="5577840" cy="41148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2487168"/>
            <a:ext cx="5394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</a:rPr>
              <a:t>IS NOT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926080"/>
            <a:ext cx="53949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✗  Identical character-for-character output</a:t>
            </a:r>
          </a:p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✗  Accuracy (correct vs. incorrect)</a:t>
            </a:r>
          </a:p>
          <a:p>
            <a:pPr>
              <a:spcBef>
                <a:spcPts val="400"/>
              </a:spcBef>
            </a:pPr>
            <a:r>
              <a:rPr sz="1500">
                <a:solidFill>
                  <a:srgbClr val="1A1A2E"/>
                </a:solidFill>
              </a:rPr>
              <a:t>✗  Guaranteed by temperature=0 alone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754880"/>
            <a:ext cx="11247120" cy="73152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489204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33355"/>
                </a:solidFill>
              </a:rPr>
              <a:t>💡  Two responses can be structurally equivalent while differing in whitespace, field order, or string values.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Determinism Degrades Pipelines Multiplicatively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If step reliability = d, pipeline with n steps succeeds at d^n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3 / 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417320"/>
            <a:ext cx="11247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01B3C"/>
                </a:solidFill>
              </a:rPr>
              <a:t>Pipeline success rate  =  d^n   (assuming independence)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011680"/>
            <a:ext cx="2697480" cy="420624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0352" y="2057400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Determinism / step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91840" y="2011680"/>
            <a:ext cx="2057400" cy="420624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64992" y="205740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3 steps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40680" y="2011680"/>
            <a:ext cx="2057400" cy="420624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513832" y="205740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5 steps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589520" y="2011680"/>
            <a:ext cx="2057400" cy="420624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62672" y="205740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8 steps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2432304"/>
            <a:ext cx="269748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30352" y="2478024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99%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91840" y="2432304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64992" y="2478024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97%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40680" y="2432304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513832" y="2478024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95%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589520" y="2432304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662672" y="2478024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92%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2852928"/>
            <a:ext cx="269748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0352" y="2898648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91840" y="2852928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364992" y="2898648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86%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40680" y="2852928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513832" y="2898648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77%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589520" y="2852928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62672" y="2898648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66%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7200" y="3273552"/>
            <a:ext cx="269748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30352" y="3319272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90%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291840" y="3273552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364992" y="3319272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73%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440680" y="3273552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13832" y="3319272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59%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589520" y="3273552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662672" y="3319272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43%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57200" y="3694176"/>
            <a:ext cx="269748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30352" y="3739896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85%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91840" y="3694176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364992" y="3739896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61%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40680" y="3694176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513832" y="3739896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44%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589520" y="3694176"/>
            <a:ext cx="205740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662672" y="3739896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27%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" y="4114800"/>
            <a:ext cx="269748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30352" y="4160520"/>
            <a:ext cx="2606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79%  (Gemini avg)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291840" y="4114800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364992" y="416052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1A1A2E"/>
                </a:solidFill>
              </a:rPr>
              <a:t>49%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40680" y="4114800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513832" y="416052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E53935"/>
                </a:solidFill>
              </a:rPr>
              <a:t>31% ⚠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589520" y="4114800"/>
            <a:ext cx="2057400" cy="420624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662672" y="4160520"/>
            <a:ext cx="1965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E53935"/>
                </a:solidFill>
              </a:rPr>
              <a:t>15% ✗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57200" y="5074920"/>
            <a:ext cx="11247120" cy="68580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94360" y="51206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8F00"/>
                </a:solidFill>
              </a:rPr>
              <a:t>⚠  Gemini 3.1 Pro at 79% avg determinism: a 5-step pipeline has 31% success rate.
That means 69% of runs require a retry or manual intervention.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The 10×3×5 Benchmark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10 prompt categories × 3 models × 5 runs — 150 scored observations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4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3657600" cy="100584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444752"/>
            <a:ext cx="1097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1481328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Prompt Categories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68880"/>
            <a:ext cx="3429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Simple → Complex:
flat schemas to multi-model handoffs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0" y="1417320"/>
            <a:ext cx="3657600" cy="100584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1444752"/>
            <a:ext cx="1097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1481328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Models Tested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468880"/>
            <a:ext cx="3429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Anthropic Opus 4.7
OpenAI GPT-5.5
Google Gemini 3.1 Pro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38160" y="1417320"/>
            <a:ext cx="3657600" cy="100584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444752"/>
            <a:ext cx="1097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1481328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Runs per Prompt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320" y="2468880"/>
            <a:ext cx="3429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All at temperature=0
Structural match vs. reference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429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A1A2E"/>
                </a:solidFill>
              </a:rPr>
              <a:t>Each run scored as structural match or mismatch against a canonical reference output.
Produces a determinism score (0–100%) per prompt per model.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4206240"/>
            <a:ext cx="3657600" cy="32004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224528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</a:rPr>
              <a:t>SIMPLE   (Cat 1–4)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572000"/>
            <a:ext cx="35661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Flat schemas, ≤3 fields, lookup / routing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97680" y="4206240"/>
            <a:ext cx="3657600" cy="320040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224528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</a:rPr>
              <a:t>MEDIUM  (Cat 5–7)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4572000"/>
            <a:ext cx="35661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Multi-tool sequences, nested objects, arrays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138160" y="4206240"/>
            <a:ext cx="3657600" cy="32004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0" y="4224528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</a:rPr>
              <a:t>COMPLEX  (Cat 8–10)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0" y="4572000"/>
            <a:ext cx="35661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Side-effects, ambiguous inputs, agent-to-agent handoffs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10 Prompt Categories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Spanning the full range of production agentic workloads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5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371600"/>
            <a:ext cx="457200" cy="384048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1435608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#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1371600"/>
            <a:ext cx="2926080" cy="384048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1435608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Category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49039" y="1371600"/>
            <a:ext cx="4114800" cy="384048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94759" y="1435608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Schema complexity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09560" y="1371600"/>
            <a:ext cx="1554480" cy="384048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955280" y="1435608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Tier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1755648"/>
            <a:ext cx="4572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0040" y="1819656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1755648"/>
            <a:ext cx="2926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1819656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Simple lookup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749039" y="1755648"/>
            <a:ext cx="41148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794759" y="1819656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2 required fields, flat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909560" y="1755648"/>
            <a:ext cx="15544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909560" y="1755648"/>
            <a:ext cx="1554480" cy="384048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955280" y="1819656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Simple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" y="2139696"/>
            <a:ext cx="4572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" y="2203703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2139696"/>
            <a:ext cx="29260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" y="2203703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Action with confirmation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49039" y="2139696"/>
            <a:ext cx="41148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794759" y="2203703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3 req + 1 opt, flat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560" y="2139696"/>
            <a:ext cx="15544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909560" y="2139696"/>
            <a:ext cx="1554480" cy="384048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955280" y="2203703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Simple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4320" y="2523744"/>
            <a:ext cx="4572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20040" y="2587751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3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2523744"/>
            <a:ext cx="2926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2960" y="2587751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Structured extraction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749039" y="2523744"/>
            <a:ext cx="41148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794759" y="2587751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5 required fields, flat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909560" y="2523744"/>
            <a:ext cx="15544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909560" y="2523744"/>
            <a:ext cx="1554480" cy="384048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955280" y="2587751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Simple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" y="2907791"/>
            <a:ext cx="4572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20040" y="2971799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77240" y="2907791"/>
            <a:ext cx="29260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22960" y="2971799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Conditional routing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749039" y="2907791"/>
            <a:ext cx="41148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794759" y="2971799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2 req + enum discriminator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909560" y="2907791"/>
            <a:ext cx="15544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7909560" y="2907791"/>
            <a:ext cx="1554480" cy="384048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955280" y="2971799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Simple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74320" y="3291840"/>
            <a:ext cx="4572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320040" y="3355848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5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77240" y="3291840"/>
            <a:ext cx="2926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22960" y="3355848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Multi-tool sequence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749039" y="3291840"/>
            <a:ext cx="41148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794759" y="3355848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2 tools called in sequence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909560" y="3291840"/>
            <a:ext cx="15544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909560" y="3291840"/>
            <a:ext cx="1554480" cy="384048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955280" y="3355848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Medium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0" y="3675887"/>
            <a:ext cx="4572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20040" y="3739896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6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77240" y="3675887"/>
            <a:ext cx="29260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822960" y="3739896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Nested object output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749039" y="3675887"/>
            <a:ext cx="41148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3794759" y="3739896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3 levels nesting, 8 total fields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909560" y="3675887"/>
            <a:ext cx="15544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7909560" y="3675887"/>
            <a:ext cx="1554480" cy="384048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7955280" y="3739896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Medium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74320" y="4059935"/>
            <a:ext cx="4572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20040" y="4123944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77240" y="4059935"/>
            <a:ext cx="2926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822960" y="4123944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Array of objects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749039" y="4059935"/>
            <a:ext cx="41148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794759" y="4123944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Variable-length array, 4 fields each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909560" y="4059935"/>
            <a:ext cx="15544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909560" y="4059935"/>
            <a:ext cx="1554480" cy="384048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955280" y="4123944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Medium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74320" y="4443983"/>
            <a:ext cx="4572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320040" y="4507992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8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77240" y="4443983"/>
            <a:ext cx="29260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822960" y="4507992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Tool with side-effect warning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749039" y="4443983"/>
            <a:ext cx="41148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3794759" y="4507992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Schema includes confirm: boolean</a:t>
            </a:r>
          </a:p>
        </p:txBody>
      </p:sp>
      <p:sp>
        <p:nvSpPr>
          <p:cNvPr id="86" name="Rectangle 85"/>
          <p:cNvSpPr/>
          <p:nvPr/>
        </p:nvSpPr>
        <p:spPr>
          <a:xfrm>
            <a:off x="7909560" y="4443983"/>
            <a:ext cx="15544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7909560" y="4443983"/>
            <a:ext cx="1554480" cy="38404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7955280" y="4507992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Complex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74320" y="4828031"/>
            <a:ext cx="4572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320040" y="4892040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9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77240" y="4828031"/>
            <a:ext cx="29260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822960" y="4892040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Ambiguous input → clarify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749039" y="4828031"/>
            <a:ext cx="41148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3794759" y="4892040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Model decides: call tool or ask user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7909560" y="4828031"/>
            <a:ext cx="155448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7909560" y="4828031"/>
            <a:ext cx="1554480" cy="38404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7955280" y="4892040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Complex</a:t>
            </a:r>
          </a:p>
        </p:txBody>
      </p:sp>
      <p:sp>
        <p:nvSpPr>
          <p:cNvPr id="98" name="Rectangle 97"/>
          <p:cNvSpPr/>
          <p:nvPr/>
        </p:nvSpPr>
        <p:spPr>
          <a:xfrm>
            <a:off x="274320" y="5212080"/>
            <a:ext cx="4572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320040" y="5276088"/>
            <a:ext cx="3657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10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77240" y="5212080"/>
            <a:ext cx="29260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822960" y="5276088"/>
            <a:ext cx="283464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Multi-model handoff schema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749039" y="5212080"/>
            <a:ext cx="411480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3794759" y="5276088"/>
            <a:ext cx="4023360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Output consumed by a second model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7909560" y="5212080"/>
            <a:ext cx="1554480" cy="384048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909560" y="5212080"/>
            <a:ext cx="1554480" cy="38404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7955280" y="5276088"/>
            <a:ext cx="1463039" cy="2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</a:rPr>
              <a:t>Complex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Results — Determinism Scores by Category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5 runs each, temperature = 0  ·  Koenig AI Academy internal benchmark Q2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6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371600"/>
            <a:ext cx="3657600" cy="402336"/>
          </a:xfrm>
          <a:prstGeom prst="rect">
            <a:avLst/>
          </a:prstGeom>
          <a:solidFill>
            <a:srgbClr val="101B3C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7472" y="1435608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</a:rPr>
              <a:t>Category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77639" y="1371600"/>
            <a:ext cx="2286000" cy="402336"/>
          </a:xfrm>
          <a:prstGeom prst="rect">
            <a:avLst/>
          </a:prstGeom>
          <a:solidFill>
            <a:srgbClr val="101B3C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050791" y="143560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Opus 4.7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1371600"/>
            <a:ext cx="2286000" cy="402336"/>
          </a:xfrm>
          <a:prstGeom prst="rect">
            <a:avLst/>
          </a:prstGeom>
          <a:solidFill>
            <a:srgbClr val="101B3C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82512" y="143560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GPT-5.5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41080" y="1371600"/>
            <a:ext cx="2560320" cy="402336"/>
          </a:xfrm>
          <a:prstGeom prst="rect">
            <a:avLst/>
          </a:prstGeom>
          <a:solidFill>
            <a:srgbClr val="101B3C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714232" y="1435608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Gemini 3.1 Pro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1773936"/>
            <a:ext cx="36576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7472" y="1837943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1. Simple lookup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77639" y="1773936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050791" y="1837943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100%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1773936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82512" y="1837943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100%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41080" y="1773936"/>
            <a:ext cx="25603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714232" y="1837943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100%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4320" y="2176272"/>
            <a:ext cx="36576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7472" y="2240279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2. Action + confirmation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77639" y="2176272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050791" y="2240279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100%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60" y="2176272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82512" y="2240279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100%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641080" y="2176272"/>
            <a:ext cx="256032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714232" y="2240279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96%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2578608"/>
            <a:ext cx="36576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47472" y="2642616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3. Structured extraction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977639" y="2578608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050791" y="2642616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98%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309360" y="2578608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382512" y="2642616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95%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641080" y="2578608"/>
            <a:ext cx="25603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714232" y="2642616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91%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74320" y="2980944"/>
            <a:ext cx="36576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47472" y="3044951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4. Conditional routing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977639" y="2980944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050791" y="3044951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98%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309360" y="2980944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382512" y="3044951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94%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641080" y="2980944"/>
            <a:ext cx="256032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14232" y="3044951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88%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74320" y="3383280"/>
            <a:ext cx="36576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347472" y="3447288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5. Multi-tool sequence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977639" y="3383280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050791" y="344728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94%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09360" y="3383280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382512" y="344728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90%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641080" y="3383280"/>
            <a:ext cx="25603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714232" y="3447288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84%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74320" y="3785616"/>
            <a:ext cx="36576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47472" y="3849624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6. Nested object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977639" y="3785616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4050791" y="3849624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88%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309360" y="3785616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382512" y="3849624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82%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41080" y="3785616"/>
            <a:ext cx="256032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8714232" y="3849624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74%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74320" y="4187952"/>
            <a:ext cx="36576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347472" y="4251960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7. Array of objects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977639" y="4187952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4050791" y="4251960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86%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309360" y="4187952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6382512" y="4251960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80%</a:t>
            </a:r>
          </a:p>
        </p:txBody>
      </p:sp>
      <p:sp>
        <p:nvSpPr>
          <p:cNvPr id="71" name="Rectangle 70"/>
          <p:cNvSpPr/>
          <p:nvPr/>
        </p:nvSpPr>
        <p:spPr>
          <a:xfrm>
            <a:off x="8641080" y="4187952"/>
            <a:ext cx="25603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8714232" y="4251960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72%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74320" y="4590288"/>
            <a:ext cx="36576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472" y="4654296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8. Side-effect warning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77639" y="4590288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050791" y="4654296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1B873A"/>
                </a:solidFill>
              </a:rPr>
              <a:t>92%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309360" y="4590288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382512" y="4654296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89%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641080" y="4590288"/>
            <a:ext cx="256032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8714232" y="4654296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82%</a:t>
            </a:r>
          </a:p>
        </p:txBody>
      </p:sp>
      <p:sp>
        <p:nvSpPr>
          <p:cNvPr id="81" name="Rectangle 80"/>
          <p:cNvSpPr/>
          <p:nvPr/>
        </p:nvSpPr>
        <p:spPr>
          <a:xfrm>
            <a:off x="274320" y="4992624"/>
            <a:ext cx="36576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347472" y="5056632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9. Ambiguous input</a:t>
            </a:r>
          </a:p>
        </p:txBody>
      </p:sp>
      <p:sp>
        <p:nvSpPr>
          <p:cNvPr id="83" name="Rectangle 82"/>
          <p:cNvSpPr/>
          <p:nvPr/>
        </p:nvSpPr>
        <p:spPr>
          <a:xfrm>
            <a:off x="3977639" y="4992624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4050791" y="5056632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78%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309360" y="4992624"/>
            <a:ext cx="228600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382512" y="5056632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74%</a:t>
            </a:r>
          </a:p>
        </p:txBody>
      </p:sp>
      <p:sp>
        <p:nvSpPr>
          <p:cNvPr id="87" name="Rectangle 86"/>
          <p:cNvSpPr/>
          <p:nvPr/>
        </p:nvSpPr>
        <p:spPr>
          <a:xfrm>
            <a:off x="8641080" y="4992624"/>
            <a:ext cx="25603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8714232" y="5056632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64%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74320" y="5394960"/>
            <a:ext cx="36576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347472" y="5458968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</a:rPr>
              <a:t>10. Multi-model handoff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977639" y="5394960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4050791" y="545896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8F00"/>
                </a:solidFill>
              </a:rPr>
              <a:t>80%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309360" y="5394960"/>
            <a:ext cx="228600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6382512" y="5458968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76%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641080" y="5394960"/>
            <a:ext cx="2560320" cy="402336"/>
          </a:xfrm>
          <a:prstGeom prst="rect">
            <a:avLst/>
          </a:prstGeom>
          <a:solidFill>
            <a:srgbClr val="F4F7FA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714232" y="5458968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E53935"/>
                </a:solidFill>
              </a:rPr>
              <a:t>68%</a:t>
            </a:r>
          </a:p>
        </p:txBody>
      </p:sp>
      <p:sp>
        <p:nvSpPr>
          <p:cNvPr id="97" name="Rectangle 96"/>
          <p:cNvSpPr/>
          <p:nvPr/>
        </p:nvSpPr>
        <p:spPr>
          <a:xfrm>
            <a:off x="274320" y="5797296"/>
            <a:ext cx="3657600" cy="402336"/>
          </a:xfrm>
          <a:prstGeom prst="rect">
            <a:avLst/>
          </a:prstGeom>
          <a:solidFill>
            <a:srgbClr val="E8F5E9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347472" y="5861304"/>
            <a:ext cx="3520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01B3C"/>
                </a:solidFill>
              </a:rPr>
              <a:t>AVERAGE</a:t>
            </a:r>
          </a:p>
        </p:txBody>
      </p:sp>
      <p:sp>
        <p:nvSpPr>
          <p:cNvPr id="99" name="Rectangle 98"/>
          <p:cNvSpPr/>
          <p:nvPr/>
        </p:nvSpPr>
        <p:spPr>
          <a:xfrm>
            <a:off x="3977639" y="5797296"/>
            <a:ext cx="2286000" cy="402336"/>
          </a:xfrm>
          <a:prstGeom prst="rect">
            <a:avLst/>
          </a:prstGeom>
          <a:solidFill>
            <a:srgbClr val="E8F5E9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4050791" y="5861304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01B3C"/>
                </a:solidFill>
              </a:rPr>
              <a:t>91.4%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309360" y="5797296"/>
            <a:ext cx="2286000" cy="402336"/>
          </a:xfrm>
          <a:prstGeom prst="rect">
            <a:avLst/>
          </a:prstGeom>
          <a:solidFill>
            <a:srgbClr val="E8F5E9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6382512" y="5861304"/>
            <a:ext cx="21488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01B3C"/>
                </a:solidFill>
              </a:rPr>
              <a:t>88.0%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641080" y="5797296"/>
            <a:ext cx="2560320" cy="402336"/>
          </a:xfrm>
          <a:prstGeom prst="rect">
            <a:avLst/>
          </a:prstGeom>
          <a:solidFill>
            <a:srgbClr val="E8F5E9"/>
          </a:solidFill>
          <a:ln w="127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8714232" y="5861304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01B3C"/>
                </a:solidFill>
              </a:rPr>
              <a:t>81.9%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4 Headline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What the 150-run dataset tells us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7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417320"/>
            <a:ext cx="502920" cy="50292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41732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1417320"/>
            <a:ext cx="5212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01B3C"/>
                </a:solidFill>
              </a:rPr>
              <a:t>Simple schemas: model choice doesn't matter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196596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A1A2E"/>
                </a:solidFill>
              </a:rPr>
              <a:t>Categories 1–2 hit near-100% determinism on all three models.
If your use case is flat schemas with ≤3 fields, pick on price/latency.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1417320"/>
            <a:ext cx="502920" cy="50292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141732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03720" y="1417320"/>
            <a:ext cx="5212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01B3C"/>
                </a:solidFill>
              </a:rPr>
              <a:t>The gap widens dramatically at complexity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03720" y="196596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A1A2E"/>
                </a:solidFill>
              </a:rPr>
              <a:t>Opus 4.7 leads Gemini by 0 pts at Cat 1 — and 12 pts at Cat 10.
Match your model to schema complexity, not prompt complexity.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886200"/>
            <a:ext cx="502920" cy="50292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388620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3886200"/>
            <a:ext cx="5212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01B3C"/>
                </a:solidFill>
              </a:rPr>
              <a:t>GPT-5.5 + strict JSON schema closes the gap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" y="443484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A1A2E"/>
                </a:solidFill>
              </a:rPr>
              <a:t>One API parameter — strict: true — lifts GPT-5.5 from 88% to 93%+.
Bigger lever than model choice for structured-output reliability.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3886200"/>
            <a:ext cx="502920" cy="502920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09360" y="388620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03720" y="3886200"/>
            <a:ext cx="5212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01B3C"/>
                </a:solidFill>
              </a:rPr>
              <a:t>Category 9 (ambiguous input) is the universal weakness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03720" y="443484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A1A2E"/>
                </a:solidFill>
              </a:rPr>
              <a:t>All three models score lowest here. If your pipeline receives
ambiguous inputs, plan for retry logic regardless of model.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Most Common Failure Modes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Across 150 runs — 10 prompts × 3 models × 5 runs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8 / 12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417320"/>
            <a:ext cx="1371600" cy="777240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41732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54%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20240" y="14447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01B3C"/>
                </a:solidFill>
              </a:rPr>
              <a:t>Key omission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1801368"/>
            <a:ext cx="9784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Required field present 4/5 runs, silently absent on 5th.
Passes schema validators — hardest to detect.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331720"/>
            <a:ext cx="1371600" cy="777240"/>
          </a:xfrm>
          <a:prstGeom prst="rect">
            <a:avLst/>
          </a:prstGeom>
          <a:solidFill>
            <a:srgbClr val="FF8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233172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18%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0240" y="2359151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01B3C"/>
                </a:solidFill>
              </a:rPr>
              <a:t>Type mismatch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2715768"/>
            <a:ext cx="9784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String returned where number expected.
Affects GPT-5.5 and Gemini primarily.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246120"/>
            <a:ext cx="1371600" cy="77724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324612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14%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20240" y="3273551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01B3C"/>
                </a:solidFill>
              </a:rPr>
              <a:t>Extra keys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3630168"/>
            <a:ext cx="9784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Fields not in the schema appear unprompted.
Affects all three models equally.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4160520"/>
            <a:ext cx="1371600" cy="777240"/>
          </a:xfrm>
          <a:prstGeom prst="rect">
            <a:avLst/>
          </a:prstGeom>
          <a:solidFill>
            <a:srgbClr val="0096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416052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9%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20240" y="41879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01B3C"/>
                </a:solidFill>
              </a:rPr>
              <a:t>Nesting depth error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20240" y="4544568"/>
            <a:ext cx="9784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Object nested one level too deep or shallow.
Mostly Gemini; rare in Opus.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5074920"/>
            <a:ext cx="1371600" cy="777240"/>
          </a:xfrm>
          <a:prstGeom prst="rect">
            <a:avLst/>
          </a:prstGeom>
          <a:solidFill>
            <a:srgbClr val="6A1B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5074920"/>
            <a:ext cx="1371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</a:rPr>
              <a:t>5%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20240" y="51023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01B3C"/>
                </a:solidFill>
              </a:rPr>
              <a:t>Wrong enum value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0240" y="5458968"/>
            <a:ext cx="9784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</a:rPr>
              <a:t>Valid enum type but wrong choice.
Affects all three models.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5989320"/>
            <a:ext cx="11430000" cy="5943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02920" y="6007608"/>
            <a:ext cx="11155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E53935"/>
                </a:solidFill>
              </a:rPr>
              <a:t>🔑  Key omission (54%) is more dangerous than a schema validation error:
   incomplete JSON often passes basic validators while silently dropping data.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4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09728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The Most Actionable Finding: GPT-5.5 Strict Schema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B0C4DE"/>
                </a:solidFill>
              </a:rPr>
              <a:t>One API parameter beats a model switch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01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65105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</a:rPr>
              <a:t>Picking a Frontier Model · Q2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510528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</a:rPr>
              <a:t>9 / 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417320"/>
            <a:ext cx="112471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</a:rPr>
              <a:t>When OpenAI's  strict: true  JSON schema enforcement is enabled,
GPT-5.5's determinism on complex schemas (Categories 6–10) rises from 86% → 93–97%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377440"/>
            <a:ext cx="5577840" cy="411480"/>
          </a:xfrm>
          <a:prstGeom prst="rect">
            <a:avLst/>
          </a:prstGeom>
          <a:solidFill>
            <a:srgbClr val="EF9A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2404872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GPT-5.5  Without strict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880360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6: 82%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355848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7: 80%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831335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8: 78%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306824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9: 76%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82312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10: 74%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2377440"/>
            <a:ext cx="5577840" cy="411480"/>
          </a:xfrm>
          <a:prstGeom prst="rect">
            <a:avLst/>
          </a:prstGeom>
          <a:solidFill>
            <a:srgbClr val="A5D6A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46520" y="2404872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01B3C"/>
                </a:solidFill>
              </a:rPr>
              <a:t>GPT-5.5  With strict: true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2880360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6: 97%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355848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7: 96%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3831335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8: 95%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4306824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9: 94%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4782312"/>
            <a:ext cx="5029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A1A2E"/>
                </a:solidFill>
              </a:rPr>
              <a:t>Cat 10: 93%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9280" y="4023360"/>
            <a:ext cx="822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009687"/>
                </a:solidFill>
              </a:rPr>
              <a:t>→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5760720"/>
            <a:ext cx="11247120" cy="68580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580644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1B5E20"/>
                </a:solidFill>
              </a:rPr>
              <a:t>Schema enforcement is a bigger lever than model choice for structured-output reliability on OpenAI's platform.
Enable strict: true before planning a model switch.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