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009EB5"/>
                </a:solidFill>
              </a:rPr>
              <a:t>PICKING A FRONTIER MODEL · 2026 Q2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686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Chapter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</a:rPr>
              <a:t>The dimensions that matter
— and the ones that don't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1">
                <a:solidFill>
                  <a:srgbClr val="009EB5"/>
                </a:solidFill>
              </a:rPr>
              <a:t>5 production metrics that predict real outcomes  ·  3 benchmarks to deprioritize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63550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0F2B46"/>
                </a:solidFill>
              </a:rPr>
              <a:t>Koenig AI Academy  ·  academy.kspl.tech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Dimension 5: Cost-per-task (not cost-per-token)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True cost = token cost × retries + caching savings + tool-call overhead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 'cheaper' model with 15% retry rate can cost more per task than a reliable 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Prompt caching economics differ significantly across providers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Anthropic: 1,024+ token boundary, 5-min TTL  ·  OpenAI: 128+ token boundary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Chapter 4 quantifies cost-per-task across all three models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F2B46"/>
                </a:solidFill>
              </a:rPr>
              <a:t>Use-case archetypes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F2B46"/>
                </a:solidFill>
              </a:rPr>
              <a:t>Archetype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7520" y="11887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F2B46"/>
                </a:solidFill>
              </a:rPr>
              <a:t>Top dimension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160" y="11887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F2B46"/>
                </a:solidFill>
              </a:rPr>
              <a:t>Second dimension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118872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F2B46"/>
                </a:solidFill>
              </a:rPr>
              <a:t>Disqualifier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1691640"/>
            <a:ext cx="11155680" cy="1188720"/>
          </a:xfrm>
          <a:prstGeom prst="rect">
            <a:avLst/>
          </a:prstGeom>
          <a:solidFill>
            <a:srgbClr val="E2F3F7"/>
          </a:solidFill>
          <a:ln>
            <a:solidFill>
              <a:srgbClr val="009E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92024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Coding agent
(multi-step, tool-heavy)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63240" y="192024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Tool-use determinism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7880" y="192024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Structured-output reliability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32520" y="192024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Determinism &lt; 85%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" y="3017520"/>
            <a:ext cx="11155680" cy="1188720"/>
          </a:xfrm>
          <a:prstGeom prst="rect">
            <a:avLst/>
          </a:prstGeom>
          <a:solidFill>
            <a:srgbClr val="E2F3F7"/>
          </a:solidFill>
          <a:ln>
            <a:solidFill>
              <a:srgbClr val="009E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324612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Document Q&amp;A
(long-context, synthesis)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63240" y="324612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Context fidelity at depth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97880" y="324612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Cost-per-task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732520" y="324612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Lost-needle rate &gt; 10%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4343400"/>
            <a:ext cx="11155680" cy="1188720"/>
          </a:xfrm>
          <a:prstGeom prst="rect">
            <a:avLst/>
          </a:prstGeom>
          <a:solidFill>
            <a:srgbClr val="E2F3F7"/>
          </a:solidFill>
          <a:ln>
            <a:solidFill>
              <a:srgbClr val="009E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457200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High-volume classification
(batch, latency-tolerant)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63240" y="457200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Cost-per-task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97880" y="457200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Structured-output reliability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32520" y="457200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333333"/>
                </a:solidFill>
              </a:rPr>
              <a:t>Cost &gt; 2× competitor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F2B46"/>
                </a:solidFill>
              </a:rPr>
              <a:t>Building your scorecard — 3 rules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333333"/>
                </a:solidFill>
              </a:rPr>
              <a:t>▸  Weights reflect your production SLA, not generic impressiveness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333333"/>
                </a:solidFill>
              </a:rPr>
              <a:t>▸  Include a disqualifier — a threshold that eliminates a model regardless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333333"/>
                </a:solidFill>
              </a:rPr>
              <a:t>▸  Write the scorecard before you see the benchmark 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0936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009EB5"/>
                </a:solidFill>
              </a:rPr>
              <a:t>Exercise: select 5 dimensions, assign weights summing to 15, name one disqualifier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009EB5"/>
                </a:solidFill>
              </a:rPr>
              <a:t>Try it next 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344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</a:rPr>
              <a:t>Chapter 2: Tool-use determinism benchmark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51460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F4F6F8"/>
                </a:solidFill>
              </a:rPr>
              <a:t>Run the 10×3×5 benchmark across Opus 4.7, GPT-5.5, and Gemini 3.1 Pro.
See which model keeps its structure when your pipeline depends on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F4F6F8"/>
                </a:solidFill>
              </a:rPr>
              <a:t>Before you go — build your scorecard:
  1.  Pick your use-case archetype (or describe your own)
  2.  Select 5 dimensions, weights summing to 15
  3.  Name your disqualifier
  4.  Write it down before you run any benchmark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63550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0F2B46"/>
                </a:solidFill>
              </a:rPr>
              <a:t>Koenig AI Academy  ·  academy.kspl.tech  ·  Chapter 2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What you'll be able to do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Name the 5 evaluation dimensions that predict production success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Identify 3 popular benchmarks that correlate poorly with real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Build a custom, weighted scorecard for your specific use case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Distinguish 'frontier model' from 'best model for your use case'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0936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009EB5"/>
                </a:solidFill>
              </a:rPr>
              <a:t>Estimated time: 40 minutes  ·  Prerequisites: none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Why standard benchmarks fail builders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MMLU, HumanEval, GPQA — the three most-cited release benchmarks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They measure knowledge recall, single-function code gen, grad-level science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None measures: tool-use consistency, structured-output stability, mid-context retrieval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Builders use them as production proxies — the correlation is weaker than it looks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 92% MMLU model may still produce malformed JSON on 15% of your API calls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The 3 benchmarks to deprioritize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325880"/>
            <a:ext cx="107899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100">
                <a:solidFill>
                  <a:srgbClr val="E86A23"/>
                </a:solidFill>
              </a:rPr>
              <a:t>MMLU  </a:t>
            </a:r>
            <a:r>
              <a:rPr sz="2000">
                <a:solidFill>
                  <a:srgbClr val="FFFFFF"/>
                </a:solidFill>
              </a:rPr>
              <a:t>— Knowledge recall, 57 academic subjects, multiple-choice</a:t>
            </a:r>
          </a:p>
          <a:p>
            <a:r>
              <a:rPr sz="1700" i="1">
                <a:solidFill>
                  <a:srgbClr val="009EB5"/>
                </a:solidFill>
              </a:rPr>
              <a:t>    ⚠  Your product doesn't answer bio questions — it calls tools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624328"/>
            <a:ext cx="107899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100">
                <a:solidFill>
                  <a:srgbClr val="E86A23"/>
                </a:solidFill>
              </a:rPr>
              <a:t>HumanEval  </a:t>
            </a:r>
            <a:r>
              <a:rPr sz="2000">
                <a:solidFill>
                  <a:srgbClr val="FFFFFF"/>
                </a:solidFill>
              </a:rPr>
              <a:t>— Single-function code completion</a:t>
            </a:r>
          </a:p>
          <a:p>
            <a:r>
              <a:rPr sz="1700" i="1">
                <a:solidFill>
                  <a:srgbClr val="009EB5"/>
                </a:solidFill>
              </a:rPr>
              <a:t>    ⚠  Doesn't capture multi-step, tool-integrated pipelines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3922776"/>
            <a:ext cx="107899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100">
                <a:solidFill>
                  <a:srgbClr val="E86A23"/>
                </a:solidFill>
              </a:rPr>
              <a:t>GPQA Diamond  </a:t>
            </a:r>
            <a:r>
              <a:rPr sz="2000">
                <a:solidFill>
                  <a:srgbClr val="FFFFFF"/>
                </a:solidFill>
              </a:rPr>
              <a:t>— PhD-level science reasoning</a:t>
            </a:r>
          </a:p>
          <a:p>
            <a:r>
              <a:rPr sz="1700" i="1">
                <a:solidFill>
                  <a:srgbClr val="009EB5"/>
                </a:solidFill>
              </a:rPr>
              <a:t>    ⚠  Excellent for research progress; poor proxy for output structure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09EB5"/>
                </a:solidFill>
              </a:rPr>
              <a:t>The 5 dimensions that predict production success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48640" y="1188720"/>
            <a:ext cx="384048" cy="384048"/>
          </a:xfrm>
          <a:prstGeom prst="ellipse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85216" y="1170432"/>
            <a:ext cx="3200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F2B46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1430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000">
                <a:solidFill>
                  <a:srgbClr val="FFFFFF"/>
                </a:solidFill>
              </a:rPr>
              <a:t>Tool-use determinism  </a:t>
            </a:r>
            <a:r>
              <a:rPr sz="1800">
                <a:solidFill>
                  <a:srgbClr val="F4F6F8"/>
                </a:solidFill>
              </a:rPr>
              <a:t>— Same prompt → same structured output, every run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121408"/>
            <a:ext cx="384048" cy="384048"/>
          </a:xfrm>
          <a:prstGeom prst="ellipse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85216" y="2103120"/>
            <a:ext cx="3200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F2B46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2075688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000">
                <a:solidFill>
                  <a:srgbClr val="FFFFFF"/>
                </a:solidFill>
              </a:rPr>
              <a:t>Context fidelity at depth  </a:t>
            </a:r>
            <a:r>
              <a:rPr sz="1800">
                <a:solidFill>
                  <a:srgbClr val="F4F6F8"/>
                </a:solidFill>
              </a:rPr>
              <a:t>— Accurate retrieval anywhere in a long context window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054096"/>
            <a:ext cx="384048" cy="384048"/>
          </a:xfrm>
          <a:prstGeom prst="ellipse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85216" y="3035808"/>
            <a:ext cx="3200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F2B46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3008376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000">
                <a:solidFill>
                  <a:srgbClr val="FFFFFF"/>
                </a:solidFill>
              </a:rPr>
              <a:t>Structured-output reliability  </a:t>
            </a:r>
            <a:r>
              <a:rPr sz="1800">
                <a:solidFill>
                  <a:srgbClr val="F4F6F8"/>
                </a:solidFill>
              </a:rPr>
              <a:t>— JSON / schema parses cleanly without retry</a:t>
            </a:r>
          </a:p>
        </p:txBody>
      </p:sp>
      <p:sp>
        <p:nvSpPr>
          <p:cNvPr id="13" name="Oval 12"/>
          <p:cNvSpPr/>
          <p:nvPr/>
        </p:nvSpPr>
        <p:spPr>
          <a:xfrm>
            <a:off x="548640" y="3986784"/>
            <a:ext cx="384048" cy="384048"/>
          </a:xfrm>
          <a:prstGeom prst="ellipse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85216" y="3968496"/>
            <a:ext cx="3200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F2B46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3941064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000">
                <a:solidFill>
                  <a:srgbClr val="FFFFFF"/>
                </a:solidFill>
              </a:rPr>
              <a:t>Latency at your percentile  </a:t>
            </a:r>
            <a:r>
              <a:rPr sz="1800">
                <a:solidFill>
                  <a:srgbClr val="F4F6F8"/>
                </a:solidFill>
              </a:rPr>
              <a:t>— P95/P99 under realistic concurrency — not average</a:t>
            </a:r>
          </a:p>
        </p:txBody>
      </p:sp>
      <p:sp>
        <p:nvSpPr>
          <p:cNvPr id="16" name="Oval 15"/>
          <p:cNvSpPr/>
          <p:nvPr/>
        </p:nvSpPr>
        <p:spPr>
          <a:xfrm>
            <a:off x="548640" y="4919472"/>
            <a:ext cx="384048" cy="384048"/>
          </a:xfrm>
          <a:prstGeom prst="ellipse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85216" y="4901184"/>
            <a:ext cx="3200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F2B46"/>
                </a:solidFill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" y="4873752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000">
                <a:solidFill>
                  <a:srgbClr val="FFFFFF"/>
                </a:solidFill>
              </a:rPr>
              <a:t>Cost-per-task  </a:t>
            </a:r>
            <a:r>
              <a:rPr sz="1800">
                <a:solidFill>
                  <a:srgbClr val="F4F6F8"/>
                </a:solidFill>
              </a:rPr>
              <a:t>— True cost per workload unit, including retries + caching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Dimension 1: Tool-use determinism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P(structurally equivalent output | same prompt, same temperature) across runs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 3-step pipeline at 90% stability each → 73% end-to-end success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 5-step pipeline at 90% stability each → 59% end-to-end success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Determinism is the foundational metric for any agentic workload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Not measured by any major public benchmark as of Q2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30936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009EB5"/>
                </a:solidFill>
              </a:rPr>
              <a:t>Covered in depth in Chapter 2  ·  Our 10×3×5 dataset fills the gap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Dimension 2: Context fidelity at depth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All frontier models show 'lost-in-the-middle' accuracy degradation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Opus 4.7: 200K context window  ·  Gemini 3.1 Pro: 1M context window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The question: how reliably does the model retrieve at different positions?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Empirical retrieval at 80% of advertised limit ≠ published context size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Chapter 3 benchmarks this across all three models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Dimension 3: Structured-output reliability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Fraction of responses that parse as valid JSON without retry/post-processing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Distinct from determinism: can be consistent yet still malform JSON on 5% of calls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Malformed output propagates silently through downstream pipelines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High reliability → lower retry costs, simpler error handling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Our benchmark: output structure variance ranged 2%–18% at temperature=0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2B4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9EB5"/>
                </a:solidFill>
              </a:rPr>
              <a:t>Dimension 4: Latency at your percentile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97280"/>
            <a:ext cx="11064240" cy="27432"/>
          </a:xfrm>
          <a:prstGeom prst="rect">
            <a:avLst/>
          </a:prstGeom>
          <a:solidFill>
            <a:srgbClr val="009E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280160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Use P95 or P99 under realistic concurrency — not average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47088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2s average / 12s P99 can be worse than 3s average / 5s P99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414016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Customer-facing features: P99 sets the worst experience, not the average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80944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Latency is workload-specific — cannot be read from a spec sheet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47872"/>
            <a:ext cx="106070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FFFFFF"/>
                </a:solidFill>
              </a:rPr>
              <a:t>▸  Batch / async workloads: latency is last priority — cost dominates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