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8181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8288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400" b="1">
                <a:solidFill>
                  <a:srgbClr val="FFFFFF"/>
                </a:solidFill>
              </a:rPr>
              <a:t>Appendix: Gemini Flash TTS vs. Gemini Live API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6263640"/>
            <a:ext cx="10698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A1A1AA"/>
                </a:solidFill>
              </a:rPr>
              <a:t>academy.kspl.tech | Koenig AI Academy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8181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11480"/>
            <a:ext cx="106984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</a:rPr>
              <a:t>When to use Gemini 3.1 Flash TTS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417320"/>
            <a:ext cx="10698480" cy="36576"/>
          </a:xfrm>
          <a:prstGeom prst="rect">
            <a:avLst/>
          </a:prstGeom>
          <a:solidFill>
            <a:srgbClr val="A1A1A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600200"/>
            <a:ext cx="1069848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FFFFFF"/>
                </a:solidFill>
              </a:rPr>
              <a:t>  Use Flash TTS when your agent's response is already "final" and you need precise control over how it is read. Flash TTS is the modern succes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651760"/>
            <a:ext cx="1069848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FFFFFF"/>
                </a:solidFill>
              </a:rPr>
              <a:t>  Automated Narration: Converting course text (like this one) into an audio version.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703320"/>
            <a:ext cx="1069848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FFFFFF"/>
                </a:solidFill>
              </a:rPr>
              <a:t>  Scripted Dialogue: Creating multi-speaker podcasts or briefings where the script is generated first by a Pro-class model.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754880"/>
            <a:ext cx="1069848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FFFFFF"/>
                </a:solidFill>
              </a:rPr>
              <a:t>  Brand Consistency: Ensuring a specific vocal style and pace that remains identical across sessions.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6263640"/>
            <a:ext cx="10698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A1A1AA"/>
                </a:solidFill>
              </a:rPr>
              <a:t>academy.kspl.tech | Koenig AI Academy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8181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11480"/>
            <a:ext cx="106984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</a:rPr>
              <a:t>When to use Gemini Live API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417320"/>
            <a:ext cx="10698480" cy="36576"/>
          </a:xfrm>
          <a:prstGeom prst="rect">
            <a:avLst/>
          </a:prstGeom>
          <a:solidFill>
            <a:srgbClr val="A1A1A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600200"/>
            <a:ext cx="1069848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FFFFFF"/>
                </a:solidFill>
              </a:rPr>
              <a:t>  Use the Live API when you are building an agent that the user talks to in real-time. The Live API is a multimodal-to-multimodal pipe that mi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651760"/>
            <a:ext cx="1069848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FFFFFF"/>
                </a:solidFill>
              </a:rPr>
              <a:t>  Voice Concierge: A real-time assistant that helps users navigate a physical space or app via voice.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703320"/>
            <a:ext cx="1069848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FFFFFF"/>
                </a:solidFill>
              </a:rPr>
              <a:t>  Language Tutor: An agent that corrects a user's pronunciation and engages in back-and-forth dialogue.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754880"/>
            <a:ext cx="1069848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FFFFFF"/>
                </a:solidFill>
              </a:rPr>
              <a:t>  Real-time multimodal: Agents that need to "see" a webcam feed while talking to the user.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6263640"/>
            <a:ext cx="10698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A1A1AA"/>
                </a:solidFill>
              </a:rPr>
              <a:t>academy.kspl.tech | Koenig AI Academy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8181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11480"/>
            <a:ext cx="106984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</a:rPr>
              <a:t>Strategic Recommendation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417320"/>
            <a:ext cx="10698480" cy="36576"/>
          </a:xfrm>
          <a:prstGeom prst="rect">
            <a:avLst/>
          </a:prstGeom>
          <a:solidFill>
            <a:srgbClr val="A1A1A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600200"/>
            <a:ext cx="1069848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FFFFFF"/>
                </a:solidFill>
              </a:rPr>
              <a:t>  Do not try to build an interactive voice agent using a sequence of: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651760"/>
            <a:ext cx="1069848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FFFFFF"/>
                </a:solidFill>
              </a:rPr>
              <a:t>  User Audio → Speech-to-Text → LLM Reasoning → Flash TTS → User Audio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703320"/>
            <a:ext cx="1069848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FFFFFF"/>
                </a:solidFill>
              </a:rPr>
              <a:t>  This "cascaded" approach will always have a higher latency floor (typically 2–4 seconds) than the Live API, which handles the audio-to-audio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6263640"/>
            <a:ext cx="10698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A1A1AA"/>
                </a:solidFill>
              </a:rPr>
              <a:t>academy.kspl.tech | Koenig AI Academy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8181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011680"/>
            <a:ext cx="103327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400" b="1">
                <a:solidFill>
                  <a:srgbClr val="FFFFFF"/>
                </a:solidFill>
              </a:rPr>
              <a:t>Try it next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200400"/>
            <a:ext cx="103327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>
                <a:solidFill>
                  <a:srgbClr val="A1A1AA"/>
                </a:solidFill>
              </a:rPr>
              <a:t>Deploy a gateway with RBAC, rate limits, and JSONL auditing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263640"/>
            <a:ext cx="10698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A1A1AA"/>
                </a:solidFill>
              </a:rPr>
              <a:t>academy.kspl.tech | Koenig AI Academy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